
<file path=[Content_Types].xml><?xml version="1.0" encoding="utf-8"?>
<Types xmlns="http://schemas.openxmlformats.org/package/2006/content-types">
  <Default Extension="emf" ContentType="image/x-emf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79" r:id="rId3"/>
    <p:sldId id="293" r:id="rId4"/>
    <p:sldId id="294" r:id="rId5"/>
    <p:sldId id="295" r:id="rId6"/>
    <p:sldId id="296" r:id="rId7"/>
    <p:sldId id="286" r:id="rId8"/>
    <p:sldId id="287" r:id="rId9"/>
    <p:sldId id="288" r:id="rId10"/>
    <p:sldId id="290" r:id="rId11"/>
    <p:sldId id="291" r:id="rId12"/>
  </p:sldIdLst>
  <p:sldSz cx="12192000" cy="6858000"/>
  <p:notesSz cx="6858000" cy="9144000"/>
  <p:defaultTextStyle>
    <a:defPPr rtl="0"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Le damos la bienvenida" id="{E75E278A-FF0E-49A4-B170-79828D63BBAD}">
          <p14:sldIdLst>
            <p14:sldId id="256"/>
          </p14:sldIdLst>
        </p14:section>
        <p14:section name="Diseñar, Transformación, Anotar, Trabajar en colaboración, Información" id="{B9B51309-D148-4332-87C2-07BE32FBCA3B}">
          <p14:sldIdLst>
            <p14:sldId id="279"/>
            <p14:sldId id="293"/>
            <p14:sldId id="294"/>
            <p14:sldId id="295"/>
            <p14:sldId id="296"/>
            <p14:sldId id="286"/>
            <p14:sldId id="287"/>
            <p14:sldId id="288"/>
            <p14:sldId id="290"/>
            <p14:sldId id="291"/>
          </p14:sldIdLst>
        </p14:section>
        <p14:section name="Más información" id="{2CC34DB2-6590-42C0-AD4B-A04C6060184E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3" name="Autor" initials="A" lastIdx="0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D24726"/>
    <a:srgbClr val="FF9B45"/>
    <a:srgbClr val="DD462F"/>
    <a:srgbClr val="F8CFB6"/>
    <a:srgbClr val="F8CAB6"/>
    <a:srgbClr val="923922"/>
    <a:srgbClr val="F5F5F5"/>
    <a:srgbClr val="F2F2F2"/>
    <a:srgbClr val="D2B4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241" autoAdjust="0"/>
  </p:normalViewPr>
  <p:slideViewPr>
    <p:cSldViewPr snapToGrid="0">
      <p:cViewPr varScale="1">
        <p:scale>
          <a:sx n="81" d="100"/>
          <a:sy n="81" d="100"/>
        </p:scale>
        <p:origin x="360" y="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5" d="100"/>
          <a:sy n="85" d="100"/>
        </p:scale>
        <p:origin x="386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0B2B5E0-3F7C-4D27-B033-54169BBE3F5A}" type="datetime1">
              <a:rPr lang="es-ES" smtClean="0"/>
              <a:t>05/05/2026</a:t>
            </a:fld>
            <a:endParaRPr lang="es-ES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C679768-A2FC-4D08-91F6-8DCE6C566B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302551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77AE0AD-AC8A-40B7-A05F-83C08D0E80A3}" type="datetime1">
              <a:rPr lang="es-ES" smtClean="0"/>
              <a:pPr/>
              <a:t>05/05/2026</a:t>
            </a:fld>
            <a:endParaRPr lang="es-ES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s-ES" noProof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s-ES" noProof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F61EA0F-A667-4B49-8422-0062BC55E249}" type="slidenum">
              <a:rPr lang="es-ES" noProof="0" smtClean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33819102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fld id="{DF61EA0F-A667-4B49-8422-0062BC55E249}" type="slidenum">
              <a:rPr lang="es-ES" smtClean="0"/>
              <a:t>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7698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8845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98A579-F3B8-B3CE-7B9B-F3CDD6C46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37EE2E5E-8F84-384C-A080-FDCCFCFB3B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2DA0C06-7B9A-4D53-2C3E-0234C3D35C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C131369-B3B3-D47A-56CC-5BE496FBA3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257282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11EF1B-A983-4634-3E53-0990F6A235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1AFE6FAD-705D-E490-6050-C170ACD951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51EE66BF-B3EE-518F-907E-59825328E9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B07DEB9-87C0-6EAB-FC97-2621DF61EE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8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8700534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4E96FA-B580-ADF8-60FD-72A1E2E42B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D74BBE0D-530D-8106-13BE-F8A974CFB0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85ABE38F-96A8-D46F-B4FA-01861E8091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1E77622-A12F-A44A-34C7-90E4835CD80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9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44801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EFE6AB-7183-5198-84F9-5EFC450144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152C872-7060-4325-37CF-EE7C57583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B963A6BE-03D8-CE7E-1FA3-F3CB1CCD9D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511A50CE-7663-3C60-8F54-539F18096A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556895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2E09D4-C1E2-166D-AAA7-BC9A93A2D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4AECDCD4-8DAB-6556-F39C-53C3E7A8EB5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EDDAE53E-857C-363F-83A9-940A3E47E4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noProof="0" dirty="0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B8B30F7-2046-E880-DBD4-76D379F8E2B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F61EA0F-A667-4B49-8422-0062BC55E249}" type="slidenum">
              <a:rPr lang="es-ES" smtClean="0"/>
              <a:t>11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24775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 bwMode="blackWhite">
          <a:xfrm>
            <a:off x="254950" y="262784"/>
            <a:ext cx="11682101" cy="633243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</p:spTree>
    <p:extLst>
      <p:ext uri="{BB962C8B-B14F-4D97-AF65-F5344CB8AC3E}">
        <p14:creationId xmlns:p14="http://schemas.microsoft.com/office/powerpoint/2010/main" val="17185494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cxnSp>
        <p:nvCxnSpPr>
          <p:cNvPr id="12" name="Conector recto 11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6877119" cy="640080"/>
          </a:xfrm>
        </p:spPr>
        <p:txBody>
          <a:bodyPr rtlCol="0" anchor="b" anchorCtr="0">
            <a:normAutofit/>
          </a:bodyPr>
          <a:lstStyle>
            <a:lvl1pPr>
              <a:defRPr sz="2800">
                <a:solidFill>
                  <a:schemeClr val="bg2">
                    <a:lumMod val="25000"/>
                  </a:schemeClr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0"/>
          </p:nvPr>
        </p:nvSpPr>
        <p:spPr>
          <a:xfrm>
            <a:off x="539496" y="1435608"/>
            <a:ext cx="44165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  <p:sp>
        <p:nvSpPr>
          <p:cNvPr id="6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7A7F30DA-8663-4794-8A66-1184A9F2D888}" type="datetime1">
              <a:rPr lang="es-ES" noProof="0" smtClean="0"/>
              <a:t>05/05/2026</a:t>
            </a:fld>
            <a:endParaRPr lang="es-ES" noProof="0"/>
          </a:p>
        </p:txBody>
      </p:sp>
      <p:sp>
        <p:nvSpPr>
          <p:cNvPr id="7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8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192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</p:spTree>
    <p:extLst>
      <p:ext uri="{BB962C8B-B14F-4D97-AF65-F5344CB8AC3E}">
        <p14:creationId xmlns:p14="http://schemas.microsoft.com/office/powerpoint/2010/main" val="21858365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 userDrawn="1"/>
        </p:nvSpPr>
        <p:spPr>
          <a:xfrm>
            <a:off x="254951" y="262784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10" name="Rectángulo 9"/>
          <p:cNvSpPr/>
          <p:nvPr userDrawn="1"/>
        </p:nvSpPr>
        <p:spPr bwMode="blackWhite">
          <a:xfrm>
            <a:off x="254950" y="262784"/>
            <a:ext cx="11682101" cy="2072643"/>
          </a:xfrm>
          <a:prstGeom prst="rect">
            <a:avLst/>
          </a:prstGeom>
          <a:solidFill>
            <a:srgbClr val="D247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s-ES" sz="1800" noProof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21208" y="1536192"/>
            <a:ext cx="6876288" cy="640080"/>
          </a:xfrm>
        </p:spPr>
        <p:txBody>
          <a:bodyPr rtlCol="0"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7" name="Marcador de contenido 6"/>
          <p:cNvSpPr>
            <a:spLocks noGrp="1"/>
          </p:cNvSpPr>
          <p:nvPr>
            <p:ph sz="quarter" idx="13"/>
          </p:nvPr>
        </p:nvSpPr>
        <p:spPr>
          <a:xfrm>
            <a:off x="539496" y="2560320"/>
            <a:ext cx="9445752" cy="3977640"/>
          </a:xfrm>
        </p:spPr>
        <p:txBody>
          <a:bodyPr vert="horz" lIns="91440" tIns="45720" rIns="91440" bIns="45720" rtlCol="0">
            <a:normAutofit/>
          </a:bodyPr>
          <a:lstStyle>
            <a:lvl1pPr>
              <a:defRPr lang="en-US" sz="24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defRPr>
            </a:lvl1pPr>
            <a:lvl2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 lang="en-US" sz="1200" dirty="0" smtClean="0"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marL="0" lvl="0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Haga clic para modificar los estilos de texto del patrón</a:t>
            </a:r>
          </a:p>
          <a:p>
            <a:pPr marL="0" lvl="1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Segundo nivel</a:t>
            </a:r>
          </a:p>
          <a:p>
            <a:pPr marL="0" lvl="2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Tercer nivel</a:t>
            </a:r>
          </a:p>
          <a:p>
            <a:pPr marL="0" lvl="3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Cuarto nivel</a:t>
            </a:r>
          </a:p>
          <a:p>
            <a:pPr marL="0" lvl="4" indent="0" rtl="0">
              <a:lnSpc>
                <a:spcPct val="150000"/>
              </a:lnSpc>
              <a:spcBef>
                <a:spcPts val="1000"/>
              </a:spcBef>
              <a:spcAft>
                <a:spcPts val="1200"/>
              </a:spcAft>
              <a:buNone/>
            </a:pPr>
            <a:r>
              <a:rPr lang="es-ES" noProof="0"/>
              <a:t>Quinto nivel</a:t>
            </a:r>
          </a:p>
        </p:txBody>
      </p:sp>
    </p:spTree>
    <p:extLst>
      <p:ext uri="{BB962C8B-B14F-4D97-AF65-F5344CB8AC3E}">
        <p14:creationId xmlns:p14="http://schemas.microsoft.com/office/powerpoint/2010/main" val="13356555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 userDrawn="1"/>
        </p:nvSpPr>
        <p:spPr>
          <a:xfrm>
            <a:off x="256032" y="265176"/>
            <a:ext cx="11683049" cy="6332433"/>
          </a:xfrm>
          <a:prstGeom prst="rect">
            <a:avLst/>
          </a:prstGeom>
          <a:solidFill>
            <a:srgbClr val="F5F5F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 rtl="0"/>
            <a:endParaRPr lang="es-ES" sz="1800" noProof="0"/>
          </a:p>
        </p:txBody>
      </p:sp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521208" y="448056"/>
            <a:ext cx="6876288" cy="64008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pPr rtl="0"/>
            <a:r>
              <a:rPr lang="es-ES" noProof="0"/>
              <a:t>Haga clic para modificar el estilo de título del patrón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539496" y="1435608"/>
            <a:ext cx="4416552" cy="39776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s-ES" noProof="0"/>
              <a:t>Haga clic para modificar los estilos de texto del patrón</a:t>
            </a:r>
          </a:p>
          <a:p>
            <a:pPr lvl="1" rtl="0"/>
            <a:r>
              <a:rPr lang="es-ES" noProof="0"/>
              <a:t>Segundo nivel</a:t>
            </a:r>
          </a:p>
          <a:p>
            <a:pPr lvl="2" rtl="0"/>
            <a:r>
              <a:rPr lang="es-ES" noProof="0"/>
              <a:t>Tercer nivel</a:t>
            </a:r>
          </a:p>
          <a:p>
            <a:pPr lvl="3" rtl="0"/>
            <a:r>
              <a:rPr lang="es-ES" noProof="0"/>
              <a:t>Cuarto nivel</a:t>
            </a:r>
          </a:p>
          <a:p>
            <a:pPr lvl="4" rtl="0"/>
            <a:r>
              <a:rPr lang="es-ES" noProof="0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539496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E978C3BE-9016-4208-9F91-C00CEFA51175}" type="datetime1">
              <a:rPr lang="es-ES" noProof="0" smtClean="0"/>
              <a:t>05/05/2026</a:t>
            </a:fld>
            <a:endParaRPr lang="es-ES" noProof="0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648200" y="620395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endParaRPr lang="es-ES" noProof="0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375904" y="6203952"/>
            <a:ext cx="3276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rtl="0"/>
            <a:fld id="{9860EDB8-5305-433F-BE41-D7A86D811DB3}" type="slidenum">
              <a:rPr lang="es-ES" noProof="0" smtClean="0"/>
              <a:pPr rtl="0"/>
              <a:t>‹Nº›</a:t>
            </a:fld>
            <a:endParaRPr lang="es-ES" noProof="0"/>
          </a:p>
        </p:txBody>
      </p:sp>
      <p:cxnSp>
        <p:nvCxnSpPr>
          <p:cNvPr id="8" name="Conector recto 7"/>
          <p:cNvCxnSpPr/>
          <p:nvPr userDrawn="1"/>
        </p:nvCxnSpPr>
        <p:spPr>
          <a:xfrm>
            <a:off x="604434" y="1196392"/>
            <a:ext cx="10983132" cy="0"/>
          </a:xfrm>
          <a:prstGeom prst="line">
            <a:avLst/>
          </a:prstGeom>
          <a:ln w="25400">
            <a:solidFill>
              <a:srgbClr val="D2472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6754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Tx/>
        <a:buNone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6pPr>
      <a:lvl7pPr marL="25146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7pPr>
      <a:lvl8pPr marL="2971800" indent="-228600" algn="l" defTabSz="914400" rtl="0" eaLnBrk="1" latinLnBrk="0" hangingPunct="1">
        <a:lnSpc>
          <a:spcPct val="150000"/>
        </a:lnSpc>
        <a:spcBef>
          <a:spcPts val="1000"/>
        </a:spcBef>
        <a:spcAft>
          <a:spcPts val="1200"/>
        </a:spcAft>
        <a:buFont typeface="Arial" panose="020B0604020202020204" pitchFamily="34" charset="0"/>
        <a:buChar char="•"/>
        <a:defRPr lang="en-US" sz="1200" kern="1200" dirty="0" smtClean="0">
          <a:solidFill>
            <a:schemeClr val="tx1"/>
          </a:solidFill>
          <a:latin typeface="+mn-lt"/>
          <a:ea typeface="+mn-ea"/>
          <a:cs typeface="+mn-cs"/>
        </a:defRPr>
      </a:lvl8pPr>
      <a:lvl9pPr marL="3429000" indent="-228600" algn="l" defTabSz="914400" rtl="0" eaLnBrk="1" latinLnBrk="0" hangingPunct="1">
        <a:lnSpc>
          <a:spcPct val="90000"/>
        </a:lnSpc>
        <a:spcBef>
          <a:spcPct val="30000"/>
        </a:spcBef>
        <a:buFont typeface="Arial" panose="020B0604020202020204" pitchFamily="34" charset="0"/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g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838200" y="1164324"/>
            <a:ext cx="10515600" cy="2387600"/>
          </a:xfrm>
        </p:spPr>
        <p:txBody>
          <a:bodyPr rtlCol="0" anchor="ctr" anchorCtr="0">
            <a:normAutofit/>
          </a:bodyPr>
          <a:lstStyle/>
          <a:p>
            <a:pPr rtl="0"/>
            <a:r>
              <a:rPr lang="es-ES" sz="4800" dirty="0">
                <a:solidFill>
                  <a:schemeClr val="bg1"/>
                </a:solidFill>
              </a:rPr>
              <a:t>ASAMBLEA GENERAL CECLOR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2B8FCD06-1C4E-2A4E-42DA-A9EE481855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03429" y="263990"/>
            <a:ext cx="834300" cy="8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1807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>
          <a:xfrm>
            <a:off x="521207" y="448056"/>
            <a:ext cx="7819229" cy="640080"/>
          </a:xfrm>
        </p:spPr>
        <p:txBody>
          <a:bodyPr rtlCol="0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es-ES" altLang="es-ES" b="1" dirty="0"/>
              <a:t>Aprobación de Cuentas</a:t>
            </a:r>
          </a:p>
        </p:txBody>
      </p:sp>
      <p:grpSp>
        <p:nvGrpSpPr>
          <p:cNvPr id="18" name="Grupo 17" descr="Círculo pequeño con el número 1 en su interior para indicar que se encuentra en el paso 1"/>
          <p:cNvGrpSpPr/>
          <p:nvPr/>
        </p:nvGrpSpPr>
        <p:grpSpPr bwMode="blackWhite">
          <a:xfrm>
            <a:off x="531552" y="2108001"/>
            <a:ext cx="558179" cy="409838"/>
            <a:chOff x="6953426" y="711274"/>
            <a:chExt cx="558179" cy="409838"/>
          </a:xfrm>
        </p:grpSpPr>
        <p:sp>
          <p:nvSpPr>
            <p:cNvPr id="19" name="Elipse 18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20" name="Cuadro de texto 19" descr="Número 1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1</a:t>
              </a:r>
            </a:p>
          </p:txBody>
        </p:sp>
      </p:grpSp>
      <p:sp>
        <p:nvSpPr>
          <p:cNvPr id="21" name="Marcador de contenido 17"/>
          <p:cNvSpPr txBox="1">
            <a:spLocks/>
          </p:cNvSpPr>
          <p:nvPr/>
        </p:nvSpPr>
        <p:spPr>
          <a:xfrm>
            <a:off x="1416737" y="2171946"/>
            <a:ext cx="5110161" cy="596551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s-ES" sz="8000" dirty="0"/>
              <a:t>Cuentas Anuales 2025</a:t>
            </a:r>
          </a:p>
          <a:p>
            <a:pPr marL="0" indent="0">
              <a:buNone/>
            </a:pPr>
            <a:r>
              <a:rPr lang="es-ES" sz="8000" dirty="0"/>
              <a:t>	1. Informe de auditoría</a:t>
            </a:r>
          </a:p>
          <a:p>
            <a:pPr marL="0" indent="0">
              <a:buNone/>
            </a:pPr>
            <a:r>
              <a:rPr lang="es-ES" sz="8000" dirty="0"/>
              <a:t>	2. Balance de situación</a:t>
            </a:r>
          </a:p>
          <a:p>
            <a:pPr marL="0" indent="0">
              <a:buNone/>
            </a:pPr>
            <a:r>
              <a:rPr lang="es-ES" sz="8000" dirty="0"/>
              <a:t>	3. Cuenta de Pérdidas y Ganancias</a:t>
            </a:r>
          </a:p>
          <a:p>
            <a:pPr marL="0" indent="0">
              <a:buNone/>
            </a:pPr>
            <a:endParaRPr lang="es-ES" sz="8000" dirty="0"/>
          </a:p>
          <a:p>
            <a:pPr marL="0" indent="0">
              <a:buNone/>
            </a:pPr>
            <a:r>
              <a:rPr lang="es-ES" sz="8000" dirty="0"/>
              <a:t>	</a:t>
            </a:r>
            <a:endParaRPr lang="es-ES" dirty="0"/>
          </a:p>
        </p:txBody>
      </p:sp>
      <p:grpSp>
        <p:nvGrpSpPr>
          <p:cNvPr id="33" name="Grupo 32" descr="Círculo pequeño con el número 2 en su interior para indicar que se encuentra en el paso 2"/>
          <p:cNvGrpSpPr/>
          <p:nvPr/>
        </p:nvGrpSpPr>
        <p:grpSpPr bwMode="blackWhite">
          <a:xfrm>
            <a:off x="519394" y="4403398"/>
            <a:ext cx="558179" cy="409838"/>
            <a:chOff x="6953426" y="711274"/>
            <a:chExt cx="558179" cy="409838"/>
          </a:xfrm>
        </p:grpSpPr>
        <p:sp>
          <p:nvSpPr>
            <p:cNvPr id="34" name="Elipse 3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5" name="Cuadro de texto 34" descr="Número 2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2</a:t>
              </a:r>
            </a:p>
          </p:txBody>
        </p:sp>
      </p:grpSp>
      <p:sp>
        <p:nvSpPr>
          <p:cNvPr id="36" name="Marcador de contenido 17"/>
          <p:cNvSpPr txBox="1">
            <a:spLocks/>
          </p:cNvSpPr>
          <p:nvPr/>
        </p:nvSpPr>
        <p:spPr>
          <a:xfrm>
            <a:off x="1394536" y="4483145"/>
            <a:ext cx="4504252" cy="409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s-ES" sz="2000" dirty="0"/>
              <a:t>Liquidación del presupuesto 2025.</a:t>
            </a:r>
          </a:p>
        </p:txBody>
      </p:sp>
      <p:grpSp>
        <p:nvGrpSpPr>
          <p:cNvPr id="22" name="Grupo 21" descr="Círculo pequeño con el número 3 en su interior para indicar que se encuentra en el paso 3"/>
          <p:cNvGrpSpPr/>
          <p:nvPr/>
        </p:nvGrpSpPr>
        <p:grpSpPr bwMode="blackWhite">
          <a:xfrm>
            <a:off x="512962" y="5209776"/>
            <a:ext cx="558179" cy="409838"/>
            <a:chOff x="6953426" y="711274"/>
            <a:chExt cx="558179" cy="409838"/>
          </a:xfrm>
        </p:grpSpPr>
        <p:sp>
          <p:nvSpPr>
            <p:cNvPr id="24" name="Elipse 23" descr="Círculo pequeño"/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30" name="Cuadro de texto 29" descr="Número 3"/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3</a:t>
              </a:r>
            </a:p>
          </p:txBody>
        </p:sp>
      </p:grpSp>
      <p:sp>
        <p:nvSpPr>
          <p:cNvPr id="2" name="Marcador de contenido 17">
            <a:extLst>
              <a:ext uri="{FF2B5EF4-FFF2-40B4-BE49-F238E27FC236}">
                <a16:creationId xmlns:a16="http://schemas.microsoft.com/office/drawing/2014/main" id="{B064C680-F53C-011D-98A4-66EE4D070049}"/>
              </a:ext>
            </a:extLst>
          </p:cNvPr>
          <p:cNvSpPr txBox="1">
            <a:spLocks/>
          </p:cNvSpPr>
          <p:nvPr/>
        </p:nvSpPr>
        <p:spPr>
          <a:xfrm>
            <a:off x="1327628" y="5281484"/>
            <a:ext cx="4504252" cy="409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s-ES" sz="2000" dirty="0"/>
              <a:t>Presupuesto 2026.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A4A0EDC-24C4-B8D2-FF63-E6E1C927F3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  <p:grpSp>
        <p:nvGrpSpPr>
          <p:cNvPr id="8" name="Grupo 7" descr="Círculo pequeño con el número 3 en su interior para indicar que se encuentra en el paso 3">
            <a:extLst>
              <a:ext uri="{FF2B5EF4-FFF2-40B4-BE49-F238E27FC236}">
                <a16:creationId xmlns:a16="http://schemas.microsoft.com/office/drawing/2014/main" id="{38DC6106-4BD5-0B6D-57EA-6B8E097D48CC}"/>
              </a:ext>
            </a:extLst>
          </p:cNvPr>
          <p:cNvGrpSpPr/>
          <p:nvPr/>
        </p:nvGrpSpPr>
        <p:grpSpPr bwMode="blackWhite">
          <a:xfrm>
            <a:off x="526813" y="5888659"/>
            <a:ext cx="558179" cy="409838"/>
            <a:chOff x="6953426" y="711274"/>
            <a:chExt cx="558179" cy="409838"/>
          </a:xfrm>
        </p:grpSpPr>
        <p:sp>
          <p:nvSpPr>
            <p:cNvPr id="9" name="Elipse 8" descr="Círculo pequeño">
              <a:extLst>
                <a:ext uri="{FF2B5EF4-FFF2-40B4-BE49-F238E27FC236}">
                  <a16:creationId xmlns:a16="http://schemas.microsoft.com/office/drawing/2014/main" id="{5C5FD8D7-DE29-B3F8-9553-101429520DC5}"/>
                </a:ext>
              </a:extLst>
            </p:cNvPr>
            <p:cNvSpPr/>
            <p:nvPr/>
          </p:nvSpPr>
          <p:spPr bwMode="blackWhite">
            <a:xfrm>
              <a:off x="7025069" y="711274"/>
              <a:ext cx="409838" cy="409838"/>
            </a:xfrm>
            <a:prstGeom prst="ellipse">
              <a:avLst/>
            </a:prstGeom>
            <a:solidFill>
              <a:srgbClr val="D2472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s-ES"/>
            </a:p>
          </p:txBody>
        </p:sp>
        <p:sp>
          <p:nvSpPr>
            <p:cNvPr id="10" name="Cuadro de texto 29" descr="Número 3">
              <a:extLst>
                <a:ext uri="{FF2B5EF4-FFF2-40B4-BE49-F238E27FC236}">
                  <a16:creationId xmlns:a16="http://schemas.microsoft.com/office/drawing/2014/main" id="{C72953EB-38C1-AA94-6E38-E2004C6ABC44}"/>
                </a:ext>
              </a:extLst>
            </p:cNvPr>
            <p:cNvSpPr txBox="1">
              <a:spLocks noChangeAspect="1"/>
            </p:cNvSpPr>
            <p:nvPr/>
          </p:nvSpPr>
          <p:spPr bwMode="blackWhite">
            <a:xfrm>
              <a:off x="6953426" y="727564"/>
              <a:ext cx="5581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 rtl="0"/>
              <a:r>
                <a:rPr lang="es-ES" dirty="0">
                  <a:solidFill>
                    <a:schemeClr val="bg1"/>
                  </a:solidFill>
                  <a:latin typeface="Segoe UI Semibold" panose="020B0702040204020203" pitchFamily="34" charset="0"/>
                  <a:cs typeface="Segoe UI Semibold" panose="020B0702040204020203" pitchFamily="34" charset="0"/>
                </a:rPr>
                <a:t>4</a:t>
              </a:r>
            </a:p>
          </p:txBody>
        </p:sp>
      </p:grpSp>
      <p:sp>
        <p:nvSpPr>
          <p:cNvPr id="11" name="Marcador de contenido 17">
            <a:extLst>
              <a:ext uri="{FF2B5EF4-FFF2-40B4-BE49-F238E27FC236}">
                <a16:creationId xmlns:a16="http://schemas.microsoft.com/office/drawing/2014/main" id="{64944583-8AF9-9DBE-4C08-D3C7A5AC5552}"/>
              </a:ext>
            </a:extLst>
          </p:cNvPr>
          <p:cNvSpPr txBox="1">
            <a:spLocks/>
          </p:cNvSpPr>
          <p:nvPr/>
        </p:nvSpPr>
        <p:spPr>
          <a:xfrm>
            <a:off x="1299918" y="5932652"/>
            <a:ext cx="4504252" cy="409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 smtClean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ts val="1800"/>
              </a:lnSpc>
              <a:spcBef>
                <a:spcPts val="100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lang="en-US"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ct val="300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spcAft>
                <a:spcPts val="2000"/>
              </a:spcAft>
              <a:buNone/>
              <a:defRPr/>
            </a:pPr>
            <a:r>
              <a:rPr lang="es-ES" sz="2000" dirty="0"/>
              <a:t>Evolución Ingresos.</a:t>
            </a:r>
          </a:p>
        </p:txBody>
      </p:sp>
    </p:spTree>
    <p:extLst>
      <p:ext uri="{BB962C8B-B14F-4D97-AF65-F5344CB8AC3E}">
        <p14:creationId xmlns:p14="http://schemas.microsoft.com/office/powerpoint/2010/main" val="1107001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E2D7AD-9081-2B94-D137-DAFFF9C2EC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Informe auditoría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362E46-362A-7616-AE09-C9ED36064B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502" y="1223158"/>
            <a:ext cx="3964709" cy="563484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F25BECB-9AEB-838C-4669-F252B9A0F8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4211" y="1223158"/>
            <a:ext cx="3961225" cy="5634842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A162BA1C-F087-98A5-D695-F2BC9E38FA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24465" y="1223158"/>
            <a:ext cx="3862912" cy="549982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489BF65-56F0-816F-88A9-2E4CAB4E83C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82983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2E5F09F-42DE-8705-1D37-1C37B17CF5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Balance a 31/12/2025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319A8320-0B79-CAC0-40F4-0518EA8B6B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8399" y="1235034"/>
            <a:ext cx="7919671" cy="5622966"/>
          </a:xfrm>
          <a:prstGeom prst="rect">
            <a:avLst/>
          </a:prstGeom>
        </p:spPr>
      </p:pic>
      <p:sp>
        <p:nvSpPr>
          <p:cNvPr id="8" name="TextBox 14">
            <a:extLst>
              <a:ext uri="{FF2B5EF4-FFF2-40B4-BE49-F238E27FC236}">
                <a16:creationId xmlns:a16="http://schemas.microsoft.com/office/drawing/2014/main" id="{DF443BD0-2E1C-0487-2AB2-4A8F4DE50BF3}"/>
              </a:ext>
            </a:extLst>
          </p:cNvPr>
          <p:cNvSpPr txBox="1"/>
          <p:nvPr/>
        </p:nvSpPr>
        <p:spPr>
          <a:xfrm>
            <a:off x="232649" y="3429000"/>
            <a:ext cx="3012417" cy="1832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5"/>
              </a:lnSpc>
            </a:pPr>
            <a:r>
              <a:rPr lang="en-US" sz="5296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Balance</a:t>
            </a:r>
          </a:p>
          <a:p>
            <a:pPr algn="ctr">
              <a:lnSpc>
                <a:spcPts val="3635"/>
              </a:lnSpc>
            </a:pPr>
            <a:r>
              <a:rPr lang="en-US" sz="2596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ACTIVO</a:t>
            </a:r>
          </a:p>
          <a:p>
            <a:pPr algn="ctr">
              <a:lnSpc>
                <a:spcPts val="3635"/>
              </a:lnSpc>
            </a:pPr>
            <a:r>
              <a:rPr lang="en-US" sz="2596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2025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DAFCA8CA-9AE6-B3E4-DB4B-6D6E684ADA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83464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126FC3-B327-984C-038D-238C20127C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A9A9E55-7E32-CD30-EC18-DA07A6312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Balance a 31/12/2025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874D8A34-E6FD-A52C-871F-7599879F9401}"/>
              </a:ext>
            </a:extLst>
          </p:cNvPr>
          <p:cNvSpPr txBox="1"/>
          <p:nvPr/>
        </p:nvSpPr>
        <p:spPr>
          <a:xfrm>
            <a:off x="565153" y="3227122"/>
            <a:ext cx="3012417" cy="1832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415"/>
              </a:lnSpc>
            </a:pPr>
            <a:r>
              <a:rPr lang="en-US" sz="5296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Balance</a:t>
            </a:r>
          </a:p>
          <a:p>
            <a:pPr algn="ctr">
              <a:lnSpc>
                <a:spcPts val="3635"/>
              </a:lnSpc>
            </a:pPr>
            <a:r>
              <a:rPr lang="en-US" sz="2596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PASIVO</a:t>
            </a:r>
          </a:p>
          <a:p>
            <a:pPr algn="ctr">
              <a:lnSpc>
                <a:spcPts val="3635"/>
              </a:lnSpc>
            </a:pPr>
            <a:r>
              <a:rPr lang="en-US" sz="2596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2025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892A07BF-4C3D-360C-286D-0A2A30F285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988" y="1235599"/>
            <a:ext cx="7464864" cy="559864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83CE7B3A-302A-8E09-0E11-67C5FA382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080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B25CD0-4A34-8989-480F-CEEA055B77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17C717-1255-3BCA-9B42-4BECD1182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/>
              <a:t>Balance a 31/12/2025</a:t>
            </a:r>
          </a:p>
        </p:txBody>
      </p:sp>
      <p:sp>
        <p:nvSpPr>
          <p:cNvPr id="8" name="TextBox 14">
            <a:extLst>
              <a:ext uri="{FF2B5EF4-FFF2-40B4-BE49-F238E27FC236}">
                <a16:creationId xmlns:a16="http://schemas.microsoft.com/office/drawing/2014/main" id="{2E9AF0B7-CDA8-7541-BC1A-E57FB99C723C}"/>
              </a:ext>
            </a:extLst>
          </p:cNvPr>
          <p:cNvSpPr txBox="1"/>
          <p:nvPr/>
        </p:nvSpPr>
        <p:spPr>
          <a:xfrm>
            <a:off x="95427" y="2633356"/>
            <a:ext cx="3864339" cy="363445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415"/>
              </a:lnSpc>
            </a:pPr>
            <a:r>
              <a:rPr lang="en-US" sz="45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Cuenta</a:t>
            </a:r>
            <a:r>
              <a:rPr lang="en-US" sz="4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 de </a:t>
            </a:r>
            <a:r>
              <a:rPr lang="en-US" sz="45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Pérdidas</a:t>
            </a:r>
            <a:r>
              <a:rPr lang="en-US" sz="4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 y </a:t>
            </a:r>
            <a:r>
              <a:rPr lang="en-US" sz="4500" dirty="0" err="1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Ganancias</a:t>
            </a:r>
            <a:r>
              <a:rPr lang="en-US" sz="4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 </a:t>
            </a:r>
          </a:p>
          <a:p>
            <a:pPr algn="ctr">
              <a:lnSpc>
                <a:spcPts val="7415"/>
              </a:lnSpc>
            </a:pPr>
            <a:r>
              <a:rPr lang="en-US" sz="2596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2025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149AF1B3-0533-3337-A46B-1A379CDDD3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8240" y="1222477"/>
            <a:ext cx="7738331" cy="5635523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AA84C48-3726-3F98-23A8-5982309A3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444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DE7860-3EDB-7E9E-B72E-E2928CCD7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BD988D81-7562-2649-70B8-608476E4F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525811" cy="640080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b="1" dirty="0"/>
              <a:t>Liquidación del Presupuesto 2025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C2D8CE1-94BE-84B1-8C96-F511EBF99C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FAB20793-A96D-E0AF-894D-2D2D0282EF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3226966"/>
              </p:ext>
            </p:extLst>
          </p:nvPr>
        </p:nvGraphicFramePr>
        <p:xfrm>
          <a:off x="1357744" y="1219195"/>
          <a:ext cx="9393070" cy="53587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464810">
                  <a:extLst>
                    <a:ext uri="{9D8B030D-6E8A-4147-A177-3AD203B41FA5}">
                      <a16:colId xmlns:a16="http://schemas.microsoft.com/office/drawing/2014/main" val="562137179"/>
                    </a:ext>
                  </a:extLst>
                </a:gridCol>
                <a:gridCol w="1851221">
                  <a:extLst>
                    <a:ext uri="{9D8B030D-6E8A-4147-A177-3AD203B41FA5}">
                      <a16:colId xmlns:a16="http://schemas.microsoft.com/office/drawing/2014/main" val="1370685360"/>
                    </a:ext>
                  </a:extLst>
                </a:gridCol>
                <a:gridCol w="1426199">
                  <a:extLst>
                    <a:ext uri="{9D8B030D-6E8A-4147-A177-3AD203B41FA5}">
                      <a16:colId xmlns:a16="http://schemas.microsoft.com/office/drawing/2014/main" val="1611518732"/>
                    </a:ext>
                  </a:extLst>
                </a:gridCol>
                <a:gridCol w="1650840">
                  <a:extLst>
                    <a:ext uri="{9D8B030D-6E8A-4147-A177-3AD203B41FA5}">
                      <a16:colId xmlns:a16="http://schemas.microsoft.com/office/drawing/2014/main" val="1369699704"/>
                    </a:ext>
                  </a:extLst>
                </a:gridCol>
              </a:tblGrid>
              <a:tr h="24040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PRESUPUESTO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DESVIACION</a:t>
                      </a: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3449012599"/>
                  </a:ext>
                </a:extLst>
              </a:tr>
              <a:tr h="2354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Formación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99.779,51 €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72.607,69 €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27.171,82 €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4209798068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Reparaciones y conservación                      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13.981,28 €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10.887,62 €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3.093,66 €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813958631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de profesionales independientes        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23.644,08 €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14.400,42 €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9.243,66 €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3853747628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Primas de seguros                                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3.175,00 €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2.833,42 €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341,58 €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999065410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bancarios y similares                  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2.525,00 €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2.663,87 €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-138,87 €</a:t>
                      </a:r>
                      <a:endParaRPr lang="es-ES" sz="15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4182356944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convenios y RRPP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72.600,00 €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64.136,74 €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8.463,26 €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3068880191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Suministros                                      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13.078,00 €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11.271,03 €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1.806,97 €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2907850814"/>
                  </a:ext>
                </a:extLst>
              </a:tr>
              <a:tr h="292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servicios                                  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770,00 €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1.686,34 €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-916,34 €</a:t>
                      </a:r>
                      <a:endParaRPr lang="es-ES" sz="15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2134631808"/>
                  </a:ext>
                </a:extLst>
              </a:tr>
              <a:tr h="292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Impuesto sobre beneficios               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125,00 €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0,00 €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125,00 €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4148548148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tributos                          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6.100,00 €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6.044,52 €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55,48 €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3028574728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Sueldos y salarios                      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119.004,00 €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116.542,21 €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2.461,79 €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2449295025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Indemnizaciones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0,00 € 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2.816,60 €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-2.816,60 €</a:t>
                      </a:r>
                      <a:endParaRPr lang="es-ES" sz="15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686893023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Seguridad social a cargo de la empresa  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31.760,00 €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34.114,70 €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-2.354,70 €</a:t>
                      </a:r>
                      <a:endParaRPr lang="es-ES" sz="15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3074615706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gastos sociales                   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1.500,00 €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2.197,98 €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-697,98 €</a:t>
                      </a:r>
                      <a:endParaRPr lang="es-ES" sz="15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4262335749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Intereses de deudas                     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15.248,17 €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14.674,94 €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573,23 €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2338722022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gastos financieros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0,00 €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85,06 €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-85,06 €</a:t>
                      </a:r>
                      <a:endParaRPr lang="es-ES" sz="15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163085372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extraordinarios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0,00 €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10,04 €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-10,04 €</a:t>
                      </a:r>
                      <a:endParaRPr lang="es-ES" sz="15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4242933235"/>
                  </a:ext>
                </a:extLst>
              </a:tr>
              <a:tr h="29229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Amortización del inmovilizado intangible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136,40 €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136,40 €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3558877032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Amortización del inmovilizado material           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10.939,83 € </a:t>
                      </a:r>
                      <a:endParaRPr lang="es-ES" sz="15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10.766,04 €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173,79 €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1564484355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GASTOS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414.366,27 €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367.875,62 € 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46.490,65 €</a:t>
                      </a:r>
                      <a:endParaRPr lang="es-ES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2447866818"/>
                  </a:ext>
                </a:extLst>
              </a:tr>
              <a:tr h="22576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gastos ordinarios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314.586,76 €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295.267,93 € 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5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19.318,83 €</a:t>
                      </a:r>
                      <a:endParaRPr lang="es-ES" sz="15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275073762"/>
                  </a:ext>
                </a:extLst>
              </a:tr>
            </a:tbl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D38013DE-6964-02E4-D05B-96E5D9E37D92}"/>
              </a:ext>
            </a:extLst>
          </p:cNvPr>
          <p:cNvSpPr txBox="1"/>
          <p:nvPr/>
        </p:nvSpPr>
        <p:spPr>
          <a:xfrm rot="16200000">
            <a:off x="-1021986" y="3113530"/>
            <a:ext cx="34557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GASTOS</a:t>
            </a:r>
          </a:p>
        </p:txBody>
      </p:sp>
    </p:spTree>
    <p:extLst>
      <p:ext uri="{BB962C8B-B14F-4D97-AF65-F5344CB8AC3E}">
        <p14:creationId xmlns:p14="http://schemas.microsoft.com/office/powerpoint/2010/main" val="2427652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A5FFEF-0F1A-4BCE-AEDC-F7579AF61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211F02CF-EC4D-A4F9-A927-4163DEB16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525811" cy="640080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b="1" dirty="0"/>
              <a:t>Liquidación del Presupuesto 2025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860E59D-0306-CD0B-B120-48AB6D1986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1BA163CE-B34F-6F30-F928-48B195630BA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292352"/>
              </p:ext>
            </p:extLst>
          </p:nvPr>
        </p:nvGraphicFramePr>
        <p:xfrm>
          <a:off x="1012705" y="1574712"/>
          <a:ext cx="10641598" cy="392947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984041">
                  <a:extLst>
                    <a:ext uri="{9D8B030D-6E8A-4147-A177-3AD203B41FA5}">
                      <a16:colId xmlns:a16="http://schemas.microsoft.com/office/drawing/2014/main" val="3410505883"/>
                    </a:ext>
                  </a:extLst>
                </a:gridCol>
                <a:gridCol w="2171515">
                  <a:extLst>
                    <a:ext uri="{9D8B030D-6E8A-4147-A177-3AD203B41FA5}">
                      <a16:colId xmlns:a16="http://schemas.microsoft.com/office/drawing/2014/main" val="807877361"/>
                    </a:ext>
                  </a:extLst>
                </a:gridCol>
                <a:gridCol w="1615772">
                  <a:extLst>
                    <a:ext uri="{9D8B030D-6E8A-4147-A177-3AD203B41FA5}">
                      <a16:colId xmlns:a16="http://schemas.microsoft.com/office/drawing/2014/main" val="3059871154"/>
                    </a:ext>
                  </a:extLst>
                </a:gridCol>
                <a:gridCol w="1870270">
                  <a:extLst>
                    <a:ext uri="{9D8B030D-6E8A-4147-A177-3AD203B41FA5}">
                      <a16:colId xmlns:a16="http://schemas.microsoft.com/office/drawing/2014/main" val="2393978017"/>
                    </a:ext>
                  </a:extLst>
                </a:gridCol>
              </a:tblGrid>
              <a:tr h="3064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CONCEPTO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PRESUPUESTO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REAL</a:t>
                      </a:r>
                    </a:p>
                  </a:txBody>
                  <a:tcPr marL="6469" marR="6469" marT="6469" marB="0" anchor="b"/>
                </a:tc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es-E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DESVIACION</a:t>
                      </a:r>
                    </a:p>
                  </a:txBody>
                  <a:tcPr marL="6469" marR="6469" marT="6469" marB="0" anchor="b"/>
                </a:tc>
                <a:extLst>
                  <a:ext uri="{0D108BD9-81ED-4DB2-BD59-A6C34878D82A}">
                    <a16:rowId xmlns:a16="http://schemas.microsoft.com/office/drawing/2014/main" val="7205030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CUOTAS SOCIOS Y ASOCIACIONES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135.000,00 €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132.260,95 €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-2.739,05 €</a:t>
                      </a:r>
                      <a:endParaRPr lang="es-ES" sz="1600" b="0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915248121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DEVOLUCIONES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-862,81 €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-862,81 €</a:t>
                      </a:r>
                      <a:endParaRPr lang="es-ES" sz="1600" b="0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82573115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INSTITUCIONES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131.000,00 €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121.000,00 €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-10.000,00 €</a:t>
                      </a:r>
                      <a:endParaRPr lang="es-ES" sz="1600" b="0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00926290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PROGRAMA SAP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19.800,00 €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19.800,00 €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58944800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POR ARRENDAMIENTOS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7.800,00 €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11.247,71 €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3.447,71 €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11631036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FORMACION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120.766,27 €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87.600,91 €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-33.165,36 €</a:t>
                      </a:r>
                      <a:endParaRPr lang="es-ES" sz="1600" b="0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250072311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INGRESOS FINANCIEROS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0,00 €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150,06 €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150,06 €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68660525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INGRESOS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414.366,27 € 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371.196,82 €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-43.169,45 €</a:t>
                      </a:r>
                      <a:endParaRPr lang="es-ES" sz="1600" b="1" i="0" u="none" strike="noStrike" dirty="0">
                        <a:solidFill>
                          <a:srgbClr val="9C0006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37294628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 FINAL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0,00 €                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3.321,20 €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-3.321,20 €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88497815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CASH FLOW GENERADO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11.076,23 €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14.223,64 €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3.147,41 €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53332503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ingresos Ordinarios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293.600,00 € 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283.595,91 € 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-10.004,09 €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841096111"/>
                  </a:ext>
                </a:extLst>
              </a:tr>
              <a:tr h="3019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AUTOFINANCIACIÓN ACTIVIDAD ORDINARIA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93%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96%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3%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846141765"/>
                  </a:ext>
                </a:extLst>
              </a:tr>
            </a:tbl>
          </a:graphicData>
        </a:graphic>
      </p:graphicFrame>
      <p:sp>
        <p:nvSpPr>
          <p:cNvPr id="2" name="CuadroTexto 1">
            <a:extLst>
              <a:ext uri="{FF2B5EF4-FFF2-40B4-BE49-F238E27FC236}">
                <a16:creationId xmlns:a16="http://schemas.microsoft.com/office/drawing/2014/main" id="{5DE6243F-9353-9DEE-5A8B-D7854312F008}"/>
              </a:ext>
            </a:extLst>
          </p:cNvPr>
          <p:cNvSpPr txBox="1"/>
          <p:nvPr/>
        </p:nvSpPr>
        <p:spPr>
          <a:xfrm rot="16200000">
            <a:off x="-1105111" y="3113530"/>
            <a:ext cx="34557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INGRESOS</a:t>
            </a:r>
          </a:p>
        </p:txBody>
      </p:sp>
    </p:spTree>
    <p:extLst>
      <p:ext uri="{BB962C8B-B14F-4D97-AF65-F5344CB8AC3E}">
        <p14:creationId xmlns:p14="http://schemas.microsoft.com/office/powerpoint/2010/main" val="1661056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A93702-2FE6-38E2-55F8-DE39B456AC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77E74AE5-9CAE-7EF5-0B75-D45F7FC59C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525811" cy="640080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b="1" dirty="0"/>
              <a:t>Presupuesto 2026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5A7188-981C-3D02-A9F7-10DC9A4821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B14F1966-CD9C-10FE-51ED-20DEC306419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51700861"/>
              </p:ext>
            </p:extLst>
          </p:nvPr>
        </p:nvGraphicFramePr>
        <p:xfrm>
          <a:off x="2729343" y="1246908"/>
          <a:ext cx="7174678" cy="55016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54588">
                  <a:extLst>
                    <a:ext uri="{9D8B030D-6E8A-4147-A177-3AD203B41FA5}">
                      <a16:colId xmlns:a16="http://schemas.microsoft.com/office/drawing/2014/main" val="2508813813"/>
                    </a:ext>
                  </a:extLst>
                </a:gridCol>
                <a:gridCol w="1620090">
                  <a:extLst>
                    <a:ext uri="{9D8B030D-6E8A-4147-A177-3AD203B41FA5}">
                      <a16:colId xmlns:a16="http://schemas.microsoft.com/office/drawing/2014/main" val="1488386776"/>
                    </a:ext>
                  </a:extLst>
                </a:gridCol>
              </a:tblGrid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PARTIDA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s-ES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IMPORTE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54540347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Gastos Formación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85.000,00 €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183744430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Reparaciones y conservación             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4095745895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de profesionales independientes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15.000,00 €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284646668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Primas de seguros                                 </a:t>
                      </a:r>
                      <a:endParaRPr lang="es-ES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3.000,00 €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349667669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Servicios bancarios y similares         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2.750,00 €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49584129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Gastos convenios y RRPP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70.000,00 €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454933953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Suministros                             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11.000,00 €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425306356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servicios                         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974417384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Impuesto sobre beneficios               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0,00 €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539980846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tributos                          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6.500,00 €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78226311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Sueldos y salarios                                </a:t>
                      </a:r>
                      <a:endParaRPr lang="es-ES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118.000,00 €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317712169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Seguridad social a cargo de la empresa            </a:t>
                      </a:r>
                      <a:endParaRPr lang="es-ES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36.500,00 €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086583017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gastos sociales                   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1.750,00 €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644160855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Intereses de deudas                               </a:t>
                      </a:r>
                      <a:endParaRPr lang="es-ES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12.500,00 €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786502643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Amortización del inmovilizado intangible         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136,40 €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20120199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Amortización del inmovilizado material            </a:t>
                      </a:r>
                      <a:endParaRPr lang="es-ES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10.766,04 €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3909369017"/>
                  </a:ext>
                </a:extLst>
              </a:tr>
              <a:tr h="24045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GASTOS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386.652,44 €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668626585"/>
                  </a:ext>
                </a:extLst>
              </a:tr>
              <a:tr h="24675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gastos ordinarios</a:t>
                      </a:r>
                      <a:endParaRPr lang="es-ES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301.652,44 € </a:t>
                      </a:r>
                      <a:endParaRPr lang="es-ES" sz="1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2271370543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85DF75C0-9C63-13D6-D68D-C099999296FC}"/>
              </a:ext>
            </a:extLst>
          </p:cNvPr>
          <p:cNvSpPr txBox="1"/>
          <p:nvPr/>
        </p:nvSpPr>
        <p:spPr>
          <a:xfrm rot="16200000">
            <a:off x="-214464" y="3113530"/>
            <a:ext cx="34557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GASTOS</a:t>
            </a:r>
          </a:p>
        </p:txBody>
      </p:sp>
    </p:spTree>
    <p:extLst>
      <p:ext uri="{BB962C8B-B14F-4D97-AF65-F5344CB8AC3E}">
        <p14:creationId xmlns:p14="http://schemas.microsoft.com/office/powerpoint/2010/main" val="296044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1FFDD2-1A57-DF44-B0AE-2CF32AF10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8CF19DFD-EBFA-F1C6-7636-91F9093EB0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525811" cy="640080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b="1" dirty="0"/>
              <a:t>Presupuesto 2026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F47BFEC-6E0F-5E7E-3D34-0531D7754A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A43B7412-7A18-008C-0B80-517575ACE0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110289"/>
              </p:ext>
            </p:extLst>
          </p:nvPr>
        </p:nvGraphicFramePr>
        <p:xfrm>
          <a:off x="2551214" y="1468878"/>
          <a:ext cx="7614064" cy="466606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827720">
                  <a:extLst>
                    <a:ext uri="{9D8B030D-6E8A-4147-A177-3AD203B41FA5}">
                      <a16:colId xmlns:a16="http://schemas.microsoft.com/office/drawing/2014/main" val="2508813813"/>
                    </a:ext>
                  </a:extLst>
                </a:gridCol>
                <a:gridCol w="1786344">
                  <a:extLst>
                    <a:ext uri="{9D8B030D-6E8A-4147-A177-3AD203B41FA5}">
                      <a16:colId xmlns:a16="http://schemas.microsoft.com/office/drawing/2014/main" val="1488386776"/>
                    </a:ext>
                  </a:extLst>
                </a:gridCol>
              </a:tblGrid>
              <a:tr h="31364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ES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PARTIDA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>
                        <a:buNone/>
                      </a:pPr>
                      <a:r>
                        <a:rPr lang="es-ES" sz="1900" b="1" u="none" strike="noStrike" kern="1200" dirty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IMPORTE</a:t>
                      </a: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154540347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Cuotas socios y asociaciones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135.000,00 €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183744430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Devoluciones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-1.200,00 €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95745895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Instituciones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121.000,00 €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84646668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programa SAP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19.800,00 €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4933953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por arrendamientos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12.000,00 €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74417384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Ingresos formacion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100.000,00 €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9980846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Otros ingresos financieros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52,44 €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78226311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Ingresos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386.652,44 €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17712169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 Final 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- €   €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48767724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Cash </a:t>
                      </a:r>
                      <a:r>
                        <a:rPr lang="es-ES" sz="1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flow</a:t>
                      </a: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generado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10.902,44 €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86583017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 ingresos ordinarios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286.652,44 €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44160855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autofinanciación actividad ordinaria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ES" sz="1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95%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6502643"/>
                  </a:ext>
                </a:extLst>
              </a:tr>
              <a:tr h="313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s-ES" sz="19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RESULTADO FINAL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es-ES" sz="1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96582348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8471B86F-33B5-D6B9-2743-7799E7EE9672}"/>
              </a:ext>
            </a:extLst>
          </p:cNvPr>
          <p:cNvSpPr txBox="1"/>
          <p:nvPr/>
        </p:nvSpPr>
        <p:spPr>
          <a:xfrm rot="16200000">
            <a:off x="-155085" y="3422291"/>
            <a:ext cx="3455719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500" dirty="0">
                <a:solidFill>
                  <a:schemeClr val="accent2">
                    <a:lumMod val="60000"/>
                    <a:lumOff val="40000"/>
                  </a:schemeClr>
                </a:solidFill>
                <a:latin typeface="Open Sans Bold"/>
              </a:rPr>
              <a:t>INGRESOS</a:t>
            </a:r>
          </a:p>
        </p:txBody>
      </p:sp>
    </p:spTree>
    <p:extLst>
      <p:ext uri="{BB962C8B-B14F-4D97-AF65-F5344CB8AC3E}">
        <p14:creationId xmlns:p14="http://schemas.microsoft.com/office/powerpoint/2010/main" val="3597944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F26D9C-D937-FA1B-76DD-C0AFC9242E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611AAC9C-F04F-76C6-B0D3-2DC1DCCA2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207" y="448056"/>
            <a:ext cx="8525811" cy="640080"/>
          </a:xfrm>
        </p:spPr>
        <p:txBody>
          <a:bodyPr rtlCol="0">
            <a:normAutofit/>
          </a:bodyPr>
          <a:lstStyle/>
          <a:p>
            <a:pPr>
              <a:lnSpc>
                <a:spcPct val="90000"/>
              </a:lnSpc>
            </a:pPr>
            <a:r>
              <a:rPr lang="es-ES" altLang="es-ES" b="1" dirty="0"/>
              <a:t>Evolución Ingresos 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E13EE5A-BD44-29D7-DDCA-94B5858BEA5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62805" y="275865"/>
            <a:ext cx="751174" cy="880553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8BB14178-7A80-421D-BED0-0DEB97DC24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5997" y="1230961"/>
            <a:ext cx="7301348" cy="5603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19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Segoe UI">
      <a:majorFont>
        <a:latin typeface="Segoe UI Light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7334_TF10001108_Win32" id="{08D89365-2E4C-432D-9349-8DF9B80AEEA1}" vid="{010FF314-90DF-4A21-BD0D-ADCBA34234A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{C83AD53B-68B4-4E8F-993E-C75DFEA6B7C1}TF2989475c-5427-4edb-9ec1-00f4ce72165b96abbc51_win32-b113e2ec0ef9</Template>
  <TotalTime>359</TotalTime>
  <Words>602</Words>
  <Application>Microsoft Office PowerPoint</Application>
  <PresentationFormat>Panorámica</PresentationFormat>
  <Paragraphs>248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Open Sans Bold</vt:lpstr>
      <vt:lpstr>Segoe UI</vt:lpstr>
      <vt:lpstr>Segoe UI Light</vt:lpstr>
      <vt:lpstr>Segoe UI Semibold</vt:lpstr>
      <vt:lpstr>Personalizado</vt:lpstr>
      <vt:lpstr>ASAMBLEA GENERAL CECLOR 2025</vt:lpstr>
      <vt:lpstr>Aprobación de Cuentas</vt:lpstr>
      <vt:lpstr>Informe auditoría</vt:lpstr>
      <vt:lpstr>Balance a 31/12/2025</vt:lpstr>
      <vt:lpstr>Balance a 31/12/2025</vt:lpstr>
      <vt:lpstr>Balance a 31/12/2025</vt:lpstr>
      <vt:lpstr>Liquidación del Presupuesto 2025</vt:lpstr>
      <vt:lpstr>Liquidación del Presupuesto 2025 </vt:lpstr>
      <vt:lpstr>Presupuesto 2026 </vt:lpstr>
      <vt:lpstr>Presupuesto 2026 </vt:lpstr>
      <vt:lpstr>Evolución Ingresos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José Ignacio</dc:creator>
  <cp:keywords/>
  <cp:lastModifiedBy>José Ignacio</cp:lastModifiedBy>
  <cp:revision>3</cp:revision>
  <dcterms:created xsi:type="dcterms:W3CDTF">2026-04-08T08:09:49Z</dcterms:created>
  <dcterms:modified xsi:type="dcterms:W3CDTF">2026-05-05T08:27:05Z</dcterms:modified>
  <cp:version/>
</cp:coreProperties>
</file>