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93" r:id="rId4"/>
    <p:sldId id="294" r:id="rId5"/>
    <p:sldId id="295" r:id="rId6"/>
    <p:sldId id="296" r:id="rId7"/>
    <p:sldId id="286" r:id="rId8"/>
    <p:sldId id="287" r:id="rId9"/>
    <p:sldId id="288" r:id="rId10"/>
    <p:sldId id="290" r:id="rId11"/>
    <p:sldId id="291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9"/>
            <p14:sldId id="293"/>
            <p14:sldId id="294"/>
            <p14:sldId id="295"/>
            <p14:sldId id="296"/>
            <p14:sldId id="286"/>
            <p14:sldId id="287"/>
            <p14:sldId id="288"/>
            <p14:sldId id="290"/>
            <p14:sldId id="291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241" autoAdjust="0"/>
  </p:normalViewPr>
  <p:slideViewPr>
    <p:cSldViewPr snapToGrid="0">
      <p:cViewPr varScale="1">
        <p:scale>
          <a:sx n="81" d="100"/>
          <a:sy n="81" d="100"/>
        </p:scale>
        <p:origin x="3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B2B5E0-3F7C-4D27-B033-54169BBE3F5A}" type="datetime1">
              <a:rPr lang="es-ES" smtClean="0"/>
              <a:t>05/05/2026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E0AD-AC8A-40B7-A05F-83C08D0E80A3}" type="datetime1">
              <a:rPr lang="es-ES" smtClean="0"/>
              <a:pPr/>
              <a:t>05/05/2026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8A579-F3B8-B3CE-7B9B-F3CDD6C4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EE2E5E-8F84-384C-A080-FDCCFCFB3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DA0C06-7B9A-4D53-2C3E-0234C3D35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131369-B3B3-D47A-56CC-5BE496FBA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72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1EF1B-A983-4634-3E53-0990F6A2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FE6FAD-705D-E490-6050-C170ACD95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1EE66BF-B3EE-518F-907E-59825328E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7DEB9-87C0-6EAB-FC97-2621DF61E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00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E96FA-B580-ADF8-60FD-72A1E2E42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74BBE0D-530D-8106-13BE-F8A974CFB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5ABE38F-96A8-D46F-B4FA-01861E809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E77622-A12F-A44A-34C7-90E4835CD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48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E6AB-7183-5198-84F9-5EFC4501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52C872-7060-4325-37CF-EE7C57583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963A6BE-03D8-CE7E-1FA3-F3CB1CCD9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1A50CE-7663-3C60-8F54-539F18096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6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E09D4-C1E2-166D-AAA7-BC9A93A2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ECDCD4-8DAB-6556-F39C-53C3E7A8E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DAE53E-857C-363F-83A9-940A3E47E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8B30F7-2046-E880-DBD4-76D379F8E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4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A7F30DA-8663-4794-8A66-1184A9F2D888}" type="datetime1">
              <a:rPr lang="es-ES" noProof="0" smtClean="0"/>
              <a:t>05/05/2026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78C3BE-9016-4208-9F91-C00CEFA51175}" type="datetime1">
              <a:rPr lang="es-ES" noProof="0" smtClean="0"/>
              <a:t>05/05/2026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ASAMBLEA GENERAL CECLOR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8FCD06-1C4E-2A4E-42DA-A9EE4818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29" y="263990"/>
            <a:ext cx="834300" cy="8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FDD2-1A57-DF44-B0AE-2CF32AF1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F19DFD-EBFA-F1C6-7636-91F9093E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525811" cy="64008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dirty="0"/>
              <a:t>Presupuesto 2026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47BFEC-6E0F-5E7E-3D34-0531D775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3B7412-7A18-008C-0B80-517575ACE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10289"/>
              </p:ext>
            </p:extLst>
          </p:nvPr>
        </p:nvGraphicFramePr>
        <p:xfrm>
          <a:off x="2551214" y="1468878"/>
          <a:ext cx="7614064" cy="4666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7720">
                  <a:extLst>
                    <a:ext uri="{9D8B030D-6E8A-4147-A177-3AD203B41FA5}">
                      <a16:colId xmlns:a16="http://schemas.microsoft.com/office/drawing/2014/main" val="2508813813"/>
                    </a:ext>
                  </a:extLst>
                </a:gridCol>
                <a:gridCol w="1786344">
                  <a:extLst>
                    <a:ext uri="{9D8B030D-6E8A-4147-A177-3AD203B41FA5}">
                      <a16:colId xmlns:a16="http://schemas.microsoft.com/office/drawing/2014/main" val="1488386776"/>
                    </a:ext>
                  </a:extLst>
                </a:gridCol>
              </a:tblGrid>
              <a:tr h="313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s-E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4540347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Cuotas socios y asociaciones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744430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Devoluciones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5745895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Instituciones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121.000,00 €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646668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programa SAP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19.800,00 €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933953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arrendamientos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417384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formacion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980846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ingresos financieros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8226311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386.652,44 €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712169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Final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€  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767724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  <a:r>
                        <a:rPr lang="es-E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10.902,44 €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583017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ingresos ordinarios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286.652,44 €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160855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autofinanciación actividad ordinaria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502643"/>
                  </a:ext>
                </a:extLst>
              </a:tr>
              <a:tr h="3136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FINAL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58234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471B86F-33B5-D6B9-2743-7799E7EE9672}"/>
              </a:ext>
            </a:extLst>
          </p:cNvPr>
          <p:cNvSpPr txBox="1"/>
          <p:nvPr/>
        </p:nvSpPr>
        <p:spPr>
          <a:xfrm rot="16200000">
            <a:off x="-155085" y="3422291"/>
            <a:ext cx="3455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INGRESOS</a:t>
            </a:r>
          </a:p>
        </p:txBody>
      </p:sp>
    </p:spTree>
    <p:extLst>
      <p:ext uri="{BB962C8B-B14F-4D97-AF65-F5344CB8AC3E}">
        <p14:creationId xmlns:p14="http://schemas.microsoft.com/office/powerpoint/2010/main" val="35979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6D9C-D937-FA1B-76DD-C0AFC924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1AAC9C-F04F-76C6-B0D3-2DC1DCCA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525811" cy="64008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dirty="0"/>
              <a:t>Evolución Ingresos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13EE5A-BD44-29D7-DDCA-94B5858B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B14178-7A80-421D-BED0-0DEB97DC2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7" y="1230961"/>
            <a:ext cx="7301348" cy="56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19229" cy="640080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altLang="es-ES" b="1" dirty="0"/>
              <a:t>Aprobación de Cuentas</a:t>
            </a:r>
          </a:p>
        </p:txBody>
      </p:sp>
      <p:grpSp>
        <p:nvGrpSpPr>
          <p:cNvPr id="18" name="Grupo 17" descr="Círculo pequeño con el número 1 en su interior para indicar que se encuentra en el paso 1"/>
          <p:cNvGrpSpPr/>
          <p:nvPr/>
        </p:nvGrpSpPr>
        <p:grpSpPr bwMode="blackWhite">
          <a:xfrm>
            <a:off x="531552" y="2108001"/>
            <a:ext cx="558179" cy="409838"/>
            <a:chOff x="6953426" y="711274"/>
            <a:chExt cx="558179" cy="409838"/>
          </a:xfrm>
        </p:grpSpPr>
        <p:sp>
          <p:nvSpPr>
            <p:cNvPr id="19" name="Elipse 18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Cuadro de texto 19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Marcador de contenido 17"/>
          <p:cNvSpPr txBox="1">
            <a:spLocks/>
          </p:cNvSpPr>
          <p:nvPr/>
        </p:nvSpPr>
        <p:spPr>
          <a:xfrm>
            <a:off x="1416737" y="2171946"/>
            <a:ext cx="5110161" cy="59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0" dirty="0"/>
              <a:t>Cuentas Anuales 2025</a:t>
            </a:r>
          </a:p>
          <a:p>
            <a:pPr marL="0" indent="0">
              <a:buNone/>
            </a:pPr>
            <a:r>
              <a:rPr lang="es-ES" sz="8000" dirty="0"/>
              <a:t>	1. Informe de auditoría</a:t>
            </a:r>
          </a:p>
          <a:p>
            <a:pPr marL="0" indent="0">
              <a:buNone/>
            </a:pPr>
            <a:r>
              <a:rPr lang="es-ES" sz="8000" dirty="0"/>
              <a:t>	2. Balance de situación</a:t>
            </a:r>
          </a:p>
          <a:p>
            <a:pPr marL="0" indent="0">
              <a:buNone/>
            </a:pPr>
            <a:r>
              <a:rPr lang="es-ES" sz="8000" dirty="0"/>
              <a:t>	3. Cuenta de Pérdidas y Ganancias</a:t>
            </a:r>
          </a:p>
          <a:p>
            <a:pPr marL="0" indent="0">
              <a:buNone/>
            </a:pPr>
            <a:endParaRPr lang="es-ES" sz="8000" dirty="0"/>
          </a:p>
          <a:p>
            <a:pPr marL="0" indent="0">
              <a:buNone/>
            </a:pPr>
            <a:r>
              <a:rPr lang="es-ES" sz="8000" dirty="0"/>
              <a:t>	</a:t>
            </a:r>
            <a:endParaRPr lang="es-ES" dirty="0"/>
          </a:p>
        </p:txBody>
      </p:sp>
      <p:grpSp>
        <p:nvGrpSpPr>
          <p:cNvPr id="33" name="Grupo 32" descr="Círculo pequeño con el número 2 en su interior para indicar que se encuentra en el paso 2"/>
          <p:cNvGrpSpPr/>
          <p:nvPr/>
        </p:nvGrpSpPr>
        <p:grpSpPr bwMode="blackWhite">
          <a:xfrm>
            <a:off x="519394" y="4403398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Marcador de contenido 17"/>
          <p:cNvSpPr txBox="1">
            <a:spLocks/>
          </p:cNvSpPr>
          <p:nvPr/>
        </p:nvSpPr>
        <p:spPr>
          <a:xfrm>
            <a:off x="1394536" y="4483145"/>
            <a:ext cx="4504252" cy="40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s-ES" sz="2000" dirty="0"/>
              <a:t>Liquidación del presupuesto 2025.</a:t>
            </a:r>
          </a:p>
        </p:txBody>
      </p:sp>
      <p:grpSp>
        <p:nvGrpSpPr>
          <p:cNvPr id="22" name="Grupo 21" descr="Círculo pequeño con el número 3 en su interior para indicar que se encuentra en el paso 3"/>
          <p:cNvGrpSpPr/>
          <p:nvPr/>
        </p:nvGrpSpPr>
        <p:grpSpPr bwMode="blackWhite">
          <a:xfrm>
            <a:off x="512962" y="5209776"/>
            <a:ext cx="558179" cy="409838"/>
            <a:chOff x="6953426" y="711274"/>
            <a:chExt cx="558179" cy="409838"/>
          </a:xfrm>
        </p:grpSpPr>
        <p:sp>
          <p:nvSpPr>
            <p:cNvPr id="24" name="Elipse 2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0" name="Cuadro de texto 29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" name="Marcador de contenido 17">
            <a:extLst>
              <a:ext uri="{FF2B5EF4-FFF2-40B4-BE49-F238E27FC236}">
                <a16:creationId xmlns:a16="http://schemas.microsoft.com/office/drawing/2014/main" id="{B064C680-F53C-011D-98A4-66EE4D070049}"/>
              </a:ext>
            </a:extLst>
          </p:cNvPr>
          <p:cNvSpPr txBox="1">
            <a:spLocks/>
          </p:cNvSpPr>
          <p:nvPr/>
        </p:nvSpPr>
        <p:spPr>
          <a:xfrm>
            <a:off x="1327628" y="5281484"/>
            <a:ext cx="4504252" cy="40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s-ES" sz="2000" dirty="0"/>
              <a:t>Presupuesto 2026.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4A0EDC-24C4-B8D2-FF63-E6E1C927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grpSp>
        <p:nvGrpSpPr>
          <p:cNvPr id="8" name="Grupo 7" descr="Círculo pequeño con el número 3 en su interior para indicar que se encuentra en el paso 3">
            <a:extLst>
              <a:ext uri="{FF2B5EF4-FFF2-40B4-BE49-F238E27FC236}">
                <a16:creationId xmlns:a16="http://schemas.microsoft.com/office/drawing/2014/main" id="{38DC6106-4BD5-0B6D-57EA-6B8E097D48CC}"/>
              </a:ext>
            </a:extLst>
          </p:cNvPr>
          <p:cNvGrpSpPr/>
          <p:nvPr/>
        </p:nvGrpSpPr>
        <p:grpSpPr bwMode="blackWhite">
          <a:xfrm>
            <a:off x="526813" y="5888659"/>
            <a:ext cx="558179" cy="409838"/>
            <a:chOff x="6953426" y="711274"/>
            <a:chExt cx="558179" cy="409838"/>
          </a:xfrm>
        </p:grpSpPr>
        <p:sp>
          <p:nvSpPr>
            <p:cNvPr id="9" name="Elipse 8" descr="Círculo pequeño">
              <a:extLst>
                <a:ext uri="{FF2B5EF4-FFF2-40B4-BE49-F238E27FC236}">
                  <a16:creationId xmlns:a16="http://schemas.microsoft.com/office/drawing/2014/main" id="{5C5FD8D7-DE29-B3F8-9553-101429520DC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Cuadro de texto 29" descr="Número 3">
              <a:extLst>
                <a:ext uri="{FF2B5EF4-FFF2-40B4-BE49-F238E27FC236}">
                  <a16:creationId xmlns:a16="http://schemas.microsoft.com/office/drawing/2014/main" id="{C72953EB-38C1-AA94-6E38-E2004C6ABC4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11" name="Marcador de contenido 17">
            <a:extLst>
              <a:ext uri="{FF2B5EF4-FFF2-40B4-BE49-F238E27FC236}">
                <a16:creationId xmlns:a16="http://schemas.microsoft.com/office/drawing/2014/main" id="{64944583-8AF9-9DBE-4C08-D3C7A5AC5552}"/>
              </a:ext>
            </a:extLst>
          </p:cNvPr>
          <p:cNvSpPr txBox="1">
            <a:spLocks/>
          </p:cNvSpPr>
          <p:nvPr/>
        </p:nvSpPr>
        <p:spPr>
          <a:xfrm>
            <a:off x="1299918" y="5932652"/>
            <a:ext cx="4504252" cy="40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s-ES" sz="2000" dirty="0"/>
              <a:t>Evolución Ingresos.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2D7AD-9081-2B94-D137-DAFFF9C2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Informe auditoría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362E46-362A-7616-AE09-C9ED3606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02" y="1223158"/>
            <a:ext cx="3964709" cy="5634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25BECB-9AEB-838C-4669-F252B9A0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11" y="1223158"/>
            <a:ext cx="3961225" cy="56348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62BA1C-F087-98A5-D695-F2BC9E38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465" y="1223158"/>
            <a:ext cx="3862912" cy="54998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9BF65-56F0-816F-88A9-2E4CAB4E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5F09F-42DE-8705-1D37-1C37B17C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a 31/12/2025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9A8320-0B79-CAC0-40F4-0518EA8B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99" y="1235034"/>
            <a:ext cx="7919671" cy="5622966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DF443BD0-2E1C-0487-2AB2-4A8F4DE50BF3}"/>
              </a:ext>
            </a:extLst>
          </p:cNvPr>
          <p:cNvSpPr txBox="1"/>
          <p:nvPr/>
        </p:nvSpPr>
        <p:spPr>
          <a:xfrm>
            <a:off x="232649" y="3429000"/>
            <a:ext cx="3012417" cy="183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5"/>
              </a:lnSpc>
            </a:pPr>
            <a:r>
              <a:rPr lang="en-US" sz="52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Balance</a:t>
            </a:r>
          </a:p>
          <a:p>
            <a:pPr algn="ctr">
              <a:lnSpc>
                <a:spcPts val="3635"/>
              </a:lnSpc>
            </a:pPr>
            <a:r>
              <a:rPr lang="en-US" sz="25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ACTIVO</a:t>
            </a:r>
          </a:p>
          <a:p>
            <a:pPr algn="ctr">
              <a:lnSpc>
                <a:spcPts val="3635"/>
              </a:lnSpc>
            </a:pPr>
            <a:r>
              <a:rPr lang="en-US" sz="25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2025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FCA8CA-9AE6-B3E4-DB4B-6D6E684A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6FC3-B327-984C-038D-238C2012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A9E55-7E32-CD30-EC18-DA07A631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a 31/12/2025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74D8A34-E6FD-A52C-871F-7599879F9401}"/>
              </a:ext>
            </a:extLst>
          </p:cNvPr>
          <p:cNvSpPr txBox="1"/>
          <p:nvPr/>
        </p:nvSpPr>
        <p:spPr>
          <a:xfrm>
            <a:off x="565153" y="3227122"/>
            <a:ext cx="3012417" cy="183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5"/>
              </a:lnSpc>
            </a:pPr>
            <a:r>
              <a:rPr lang="en-US" sz="52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Balance</a:t>
            </a:r>
          </a:p>
          <a:p>
            <a:pPr algn="ctr">
              <a:lnSpc>
                <a:spcPts val="3635"/>
              </a:lnSpc>
            </a:pPr>
            <a:r>
              <a:rPr lang="en-US" sz="25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PASIVO</a:t>
            </a:r>
          </a:p>
          <a:p>
            <a:pPr algn="ctr">
              <a:lnSpc>
                <a:spcPts val="3635"/>
              </a:lnSpc>
            </a:pPr>
            <a:r>
              <a:rPr lang="en-US" sz="25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2A07BF-4C3D-360C-286D-0A2A30F2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88" y="1235599"/>
            <a:ext cx="7464864" cy="55986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CE7B3A-302A-8E09-0E11-67C5FA38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25CD0-4A34-8989-480F-CEEA055B7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7C717-1255-3BCA-9B42-4BECD118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a 31/12/2025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E9AF0B7-CDA8-7541-BC1A-E57FB99C723C}"/>
              </a:ext>
            </a:extLst>
          </p:cNvPr>
          <p:cNvSpPr txBox="1"/>
          <p:nvPr/>
        </p:nvSpPr>
        <p:spPr>
          <a:xfrm>
            <a:off x="95427" y="2633356"/>
            <a:ext cx="3864339" cy="363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5"/>
              </a:lnSpc>
            </a:pPr>
            <a:r>
              <a:rPr lang="en-US" sz="4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Cuenta</a:t>
            </a:r>
            <a:r>
              <a:rPr lang="en-US" sz="4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 de </a:t>
            </a:r>
            <a:r>
              <a:rPr lang="en-US" sz="4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Pérdidas</a:t>
            </a:r>
            <a:r>
              <a:rPr lang="en-US" sz="4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 y </a:t>
            </a:r>
            <a:r>
              <a:rPr lang="en-US" sz="4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Ganancias</a:t>
            </a:r>
            <a:r>
              <a:rPr lang="en-US" sz="4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 </a:t>
            </a:r>
          </a:p>
          <a:p>
            <a:pPr algn="ctr">
              <a:lnSpc>
                <a:spcPts val="7415"/>
              </a:lnSpc>
            </a:pPr>
            <a:r>
              <a:rPr lang="en-US" sz="2596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AF1B3-0533-3337-A46B-1A379CDD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40" y="1222477"/>
            <a:ext cx="7738331" cy="5635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A84C48-3726-3F98-23A8-5982309A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E7860-3EDB-7E9E-B72E-E2928CCD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988D81-7562-2649-70B8-608476E4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525811" cy="64008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dirty="0"/>
              <a:t>Liquidación del Presupuesto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2D8CE1-94BE-84B1-8C96-F511EBF9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B20793-A96D-E0AF-894D-2D2D0282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26966"/>
              </p:ext>
            </p:extLst>
          </p:nvPr>
        </p:nvGraphicFramePr>
        <p:xfrm>
          <a:off x="1357744" y="1219195"/>
          <a:ext cx="9393070" cy="535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810">
                  <a:extLst>
                    <a:ext uri="{9D8B030D-6E8A-4147-A177-3AD203B41FA5}">
                      <a16:colId xmlns:a16="http://schemas.microsoft.com/office/drawing/2014/main" val="562137179"/>
                    </a:ext>
                  </a:extLst>
                </a:gridCol>
                <a:gridCol w="1851221">
                  <a:extLst>
                    <a:ext uri="{9D8B030D-6E8A-4147-A177-3AD203B41FA5}">
                      <a16:colId xmlns:a16="http://schemas.microsoft.com/office/drawing/2014/main" val="1370685360"/>
                    </a:ext>
                  </a:extLst>
                </a:gridCol>
                <a:gridCol w="1426199">
                  <a:extLst>
                    <a:ext uri="{9D8B030D-6E8A-4147-A177-3AD203B41FA5}">
                      <a16:colId xmlns:a16="http://schemas.microsoft.com/office/drawing/2014/main" val="1611518732"/>
                    </a:ext>
                  </a:extLst>
                </a:gridCol>
                <a:gridCol w="1650840">
                  <a:extLst>
                    <a:ext uri="{9D8B030D-6E8A-4147-A177-3AD203B41FA5}">
                      <a16:colId xmlns:a16="http://schemas.microsoft.com/office/drawing/2014/main" val="1369699704"/>
                    </a:ext>
                  </a:extLst>
                </a:gridCol>
              </a:tblGrid>
              <a:tr h="2404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DESVIACION</a:t>
                      </a: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449012599"/>
                  </a:ext>
                </a:extLst>
              </a:tr>
              <a:tr h="2354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Formación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99.779,51 €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72.607,69 €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27.171,82 €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4209798068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Reparaciones y conservación              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13.981,28 €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10.887,62 €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3.093,66 €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813958631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profesionales independientes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23.644,08 €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14.400,42 €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9.243,66 €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853747628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Primas de seguros                        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3.175,00 €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2.833,42 €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341,58 €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999065410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bancarios y similares          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2.525,00 €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2.663,87 €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-138,87 €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4182356944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convenios y RRPP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72.600,00 €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64.136,74 €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8.463,26 €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068880191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                             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13.078,00 €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11.271,03 €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1.806,97 €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907850814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servicios                                  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770,00 €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1.686,34 €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-916,34 €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134631808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beneficios             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125,00 €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125,00 €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4148548148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tributos                        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6.100,00 €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6.044,52 €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55,48 €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028574728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Sueldos y salarios                    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119.004,00 €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116.542,21 €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2.461,79 €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449295025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Indemnizaciones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 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2.816,60 €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-2.816,60 €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686893023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social a cargo de la empresa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31.760,00 €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34.114,70 €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-2.354,70 €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074615706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sociales                 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1.500,00 €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2.197,98 €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-697,98 €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4262335749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Intereses de deudas                   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15.248,17 €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14.674,94 €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573,23 €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338722022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financieros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-85,06 €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163085372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extraordinarios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-10,04 €</a:t>
                      </a:r>
                      <a:endParaRPr lang="es-ES" sz="15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4242933235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del inmovilizado intangible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136,40 €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136,40 €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3558877032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del inmovilizado material           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10.939,83 € 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10.766,04 €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173,79 €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1564484355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GASTOS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414.366,27 €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367.875,62 € 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46.490,65 €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447866818"/>
                  </a:ext>
                </a:extLst>
              </a:tr>
              <a:tr h="2257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gastos ordinarios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314.586,76 €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295.267,93 €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19.318,83 €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27507376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38013DE-6964-02E4-D05B-96E5D9E37D92}"/>
              </a:ext>
            </a:extLst>
          </p:cNvPr>
          <p:cNvSpPr txBox="1"/>
          <p:nvPr/>
        </p:nvSpPr>
        <p:spPr>
          <a:xfrm rot="16200000">
            <a:off x="-1021986" y="3113530"/>
            <a:ext cx="3455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GASTOS</a:t>
            </a:r>
          </a:p>
        </p:txBody>
      </p:sp>
    </p:spTree>
    <p:extLst>
      <p:ext uri="{BB962C8B-B14F-4D97-AF65-F5344CB8AC3E}">
        <p14:creationId xmlns:p14="http://schemas.microsoft.com/office/powerpoint/2010/main" val="24276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5FFEF-0F1A-4BCE-AEDC-F7579AF61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1F02CF-EC4D-A4F9-A927-4163DEB1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525811" cy="64008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dirty="0"/>
              <a:t>Liquidación del Presupuesto 2025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60E59D-0306-CD0B-B120-48AB6D19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A163CE-B34F-6F30-F928-48B19563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92352"/>
              </p:ext>
            </p:extLst>
          </p:nvPr>
        </p:nvGraphicFramePr>
        <p:xfrm>
          <a:off x="1012705" y="1574712"/>
          <a:ext cx="10641598" cy="392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4041">
                  <a:extLst>
                    <a:ext uri="{9D8B030D-6E8A-4147-A177-3AD203B41FA5}">
                      <a16:colId xmlns:a16="http://schemas.microsoft.com/office/drawing/2014/main" val="3410505883"/>
                    </a:ext>
                  </a:extLst>
                </a:gridCol>
                <a:gridCol w="2171515">
                  <a:extLst>
                    <a:ext uri="{9D8B030D-6E8A-4147-A177-3AD203B41FA5}">
                      <a16:colId xmlns:a16="http://schemas.microsoft.com/office/drawing/2014/main" val="807877361"/>
                    </a:ext>
                  </a:extLst>
                </a:gridCol>
                <a:gridCol w="1615772">
                  <a:extLst>
                    <a:ext uri="{9D8B030D-6E8A-4147-A177-3AD203B41FA5}">
                      <a16:colId xmlns:a16="http://schemas.microsoft.com/office/drawing/2014/main" val="3059871154"/>
                    </a:ext>
                  </a:extLst>
                </a:gridCol>
                <a:gridCol w="1870270">
                  <a:extLst>
                    <a:ext uri="{9D8B030D-6E8A-4147-A177-3AD203B41FA5}">
                      <a16:colId xmlns:a16="http://schemas.microsoft.com/office/drawing/2014/main" val="2393978017"/>
                    </a:ext>
                  </a:extLst>
                </a:gridCol>
              </a:tblGrid>
              <a:tr h="3064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</a:p>
                  </a:txBody>
                  <a:tcPr marL="6469" marR="6469" marT="646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DESVIACION</a:t>
                      </a:r>
                    </a:p>
                  </a:txBody>
                  <a:tcPr marL="6469" marR="6469" marT="6469" marB="0" anchor="b"/>
                </a:tc>
                <a:extLst>
                  <a:ext uri="{0D108BD9-81ED-4DB2-BD59-A6C34878D82A}">
                    <a16:rowId xmlns:a16="http://schemas.microsoft.com/office/drawing/2014/main" val="7205030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CUOTAS SOCIOS Y ASOCIACIONES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135.000,00 €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132.260,95 €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-2.739,05 €</a:t>
                      </a:r>
                      <a:endParaRPr lang="es-ES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5248121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DEVOLUCIONES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-862,81 €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-862,81 €</a:t>
                      </a:r>
                      <a:endParaRPr lang="es-ES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2573115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INSTITUCIONES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131.000,00 €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121.000,00 €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-10.000,00 €</a:t>
                      </a:r>
                      <a:endParaRPr lang="es-ES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0926290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PROGRAMA SAP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19.800,00 €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19.800,00 €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8944800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ARRENDAMIENTOS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7.800,00 €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11.247,71 €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3.447,71 €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1631036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FORMACION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120.766,27 €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87.600,91 €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-33.165,36 €</a:t>
                      </a:r>
                      <a:endParaRPr lang="es-ES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0072311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INGRESOS FINANCIEROS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0,00 €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150,06 €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150,06 €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8660525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INGRESOS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414.366,27 €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371.196,82 €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-43.169,45 €</a:t>
                      </a:r>
                      <a:endParaRPr lang="es-ES" sz="1600" b="1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7294628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FINAL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0,00 €                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3.321,20 €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-3.321,20 €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497815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FLOW GENERADO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11.076,23 €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14.223,64 €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3.147,41 €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3332503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ingresos Ordinarios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293.600,00 €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283.595,91 €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-10.004,09 €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1096111"/>
                  </a:ext>
                </a:extLst>
              </a:tr>
              <a:tr h="301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AUTOFINANCIACIÓN ACTIVIDAD ORDINARIA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14176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DE6243F-9353-9DEE-5A8B-D7854312F008}"/>
              </a:ext>
            </a:extLst>
          </p:cNvPr>
          <p:cNvSpPr txBox="1"/>
          <p:nvPr/>
        </p:nvSpPr>
        <p:spPr>
          <a:xfrm rot="16200000">
            <a:off x="-1105111" y="3113530"/>
            <a:ext cx="3455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INGRESOS</a:t>
            </a:r>
          </a:p>
        </p:txBody>
      </p:sp>
    </p:spTree>
    <p:extLst>
      <p:ext uri="{BB962C8B-B14F-4D97-AF65-F5344CB8AC3E}">
        <p14:creationId xmlns:p14="http://schemas.microsoft.com/office/powerpoint/2010/main" val="16610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3702-2FE6-38E2-55F8-DE39B456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7E74AE5-9CAE-7EF5-0B75-D45F7FC5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525811" cy="64008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ES" b="1" dirty="0"/>
              <a:t>Presupuesto 2026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5A7188-981C-3D02-A9F7-10DC9A48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5" y="275865"/>
            <a:ext cx="751174" cy="8805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4F1966-CD9C-10FE-51ED-20DEC3064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00861"/>
              </p:ext>
            </p:extLst>
          </p:nvPr>
        </p:nvGraphicFramePr>
        <p:xfrm>
          <a:off x="2729343" y="1246908"/>
          <a:ext cx="7174678" cy="550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4588">
                  <a:extLst>
                    <a:ext uri="{9D8B030D-6E8A-4147-A177-3AD203B41FA5}">
                      <a16:colId xmlns:a16="http://schemas.microsoft.com/office/drawing/2014/main" val="2508813813"/>
                    </a:ext>
                  </a:extLst>
                </a:gridCol>
                <a:gridCol w="1620090">
                  <a:extLst>
                    <a:ext uri="{9D8B030D-6E8A-4147-A177-3AD203B41FA5}">
                      <a16:colId xmlns:a16="http://schemas.microsoft.com/office/drawing/2014/main" val="1488386776"/>
                    </a:ext>
                  </a:extLst>
                </a:gridCol>
              </a:tblGrid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s-E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4540347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Gastos Formación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3744430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Reparaciones y conservación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5745895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profesionales independientes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4646668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Primas de seguros                                 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9667669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bancarios y similares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9584129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convenios y RRPP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4933953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               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11.000,00 €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5306356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servicios            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4417384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beneficios  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9980846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tributos             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8226311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Sueldos y salarios                                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118.000,00 €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7712169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social a cargo de la empresa            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6583017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sociales                   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4160855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Intereses de deudas                               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12.500,00 €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6502643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del inmovilizado intangible         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136,40 €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0120199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del inmovilizado material            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10.766,04 €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9369017"/>
                  </a:ext>
                </a:extLst>
              </a:tr>
              <a:tr h="240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GASTOS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386.652,44 €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8626585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gastos ordinarios</a:t>
                      </a:r>
                      <a:endParaRPr lang="es-E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301.652,44 € 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137054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5DF75C0-9C63-13D6-D68D-C099999296FC}"/>
              </a:ext>
            </a:extLst>
          </p:cNvPr>
          <p:cNvSpPr txBox="1"/>
          <p:nvPr/>
        </p:nvSpPr>
        <p:spPr>
          <a:xfrm rot="16200000">
            <a:off x="-214464" y="3113530"/>
            <a:ext cx="3455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Bold"/>
              </a:rPr>
              <a:t>GASTOS</a:t>
            </a:r>
          </a:p>
        </p:txBody>
      </p:sp>
    </p:spTree>
    <p:extLst>
      <p:ext uri="{BB962C8B-B14F-4D97-AF65-F5344CB8AC3E}">
        <p14:creationId xmlns:p14="http://schemas.microsoft.com/office/powerpoint/2010/main" val="29604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4_TF10001108_Win3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{C83AD53B-68B4-4E8F-993E-C75DFEA6B7C1}TF2989475c-5427-4edb-9ec1-00f4ce72165b96abbc51_win32-b113e2ec0ef9</Template>
  <TotalTime>359</TotalTime>
  <Words>602</Words>
  <Application>Microsoft Office PowerPoint</Application>
  <PresentationFormat>Panorámica</PresentationFormat>
  <Paragraphs>248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 Bold</vt:lpstr>
      <vt:lpstr>Segoe UI</vt:lpstr>
      <vt:lpstr>Segoe UI Light</vt:lpstr>
      <vt:lpstr>Segoe UI Semibold</vt:lpstr>
      <vt:lpstr>Personalizado</vt:lpstr>
      <vt:lpstr>ASAMBLEA GENERAL CECLOR 2025</vt:lpstr>
      <vt:lpstr>Aprobación de Cuentas</vt:lpstr>
      <vt:lpstr>Informe auditoría</vt:lpstr>
      <vt:lpstr>Balance a 31/12/2025</vt:lpstr>
      <vt:lpstr>Balance a 31/12/2025</vt:lpstr>
      <vt:lpstr>Balance a 31/12/2025</vt:lpstr>
      <vt:lpstr>Liquidación del Presupuesto 2025</vt:lpstr>
      <vt:lpstr>Liquidación del Presupuesto 2025 </vt:lpstr>
      <vt:lpstr>Presupuesto 2026 </vt:lpstr>
      <vt:lpstr>Presupuesto 2026 </vt:lpstr>
      <vt:lpstr>Evolución Ingresos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Ignacio</dc:creator>
  <cp:keywords/>
  <cp:lastModifiedBy>José Ignacio</cp:lastModifiedBy>
  <cp:revision>3</cp:revision>
  <dcterms:created xsi:type="dcterms:W3CDTF">2026-04-08T08:09:49Z</dcterms:created>
  <dcterms:modified xsi:type="dcterms:W3CDTF">2026-05-05T08:27:05Z</dcterms:modified>
  <cp:version/>
</cp:coreProperties>
</file>